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omments/comment4.xml" ContentType="application/vnd.openxmlformats-officedocument.presentationml.comment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Default Extension="vml" ContentType="application/vnd.openxmlformats-officedocument.vmlDrawing"/>
  <Override PartName="/ppt/comments/comment2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comments/comment5.xml" ContentType="application/vnd.openxmlformats-officedocument.presentationml.comment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omments/comment3.xml" ContentType="application/vnd.openxmlformats-officedocument.presentationml.comment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562" r:id="rId2"/>
    <p:sldId id="565" r:id="rId3"/>
    <p:sldId id="580" r:id="rId4"/>
    <p:sldId id="581" r:id="rId5"/>
    <p:sldId id="582" r:id="rId6"/>
    <p:sldId id="583" r:id="rId7"/>
    <p:sldId id="609" r:id="rId8"/>
    <p:sldId id="584" r:id="rId9"/>
    <p:sldId id="585" r:id="rId10"/>
    <p:sldId id="587" r:id="rId11"/>
    <p:sldId id="588" r:id="rId12"/>
    <p:sldId id="589" r:id="rId13"/>
    <p:sldId id="590" r:id="rId14"/>
    <p:sldId id="591" r:id="rId15"/>
    <p:sldId id="592" r:id="rId16"/>
    <p:sldId id="593" r:id="rId17"/>
    <p:sldId id="594" r:id="rId18"/>
    <p:sldId id="607" r:id="rId19"/>
    <p:sldId id="596" r:id="rId20"/>
    <p:sldId id="597" r:id="rId21"/>
    <p:sldId id="608" r:id="rId22"/>
    <p:sldId id="598" r:id="rId23"/>
    <p:sldId id="606" r:id="rId24"/>
    <p:sldId id="599" r:id="rId25"/>
    <p:sldId id="610" r:id="rId26"/>
    <p:sldId id="600" r:id="rId27"/>
    <p:sldId id="602" r:id="rId28"/>
    <p:sldId id="601" r:id="rId29"/>
    <p:sldId id="576" r:id="rId30"/>
  </p:sldIdLst>
  <p:sldSz cx="9144000" cy="6858000" type="screen4x3"/>
  <p:notesSz cx="6858000" cy="9144000"/>
  <p:custDataLst>
    <p:tags r:id="rId3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hiddenSlides="1" frameSlides="1"/>
  <p:clrMru>
    <a:srgbClr val="777777"/>
    <a:srgbClr val="DDDDDD"/>
    <a:srgbClr val="FFFFFF"/>
    <a:srgbClr val="D06800"/>
    <a:srgbClr val="2D7CCF"/>
    <a:srgbClr val="6699FF"/>
    <a:srgbClr val="003399"/>
    <a:srgbClr val="56617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75528" autoAdjust="0"/>
  </p:normalViewPr>
  <p:slideViewPr>
    <p:cSldViewPr snapToGrid="0">
      <p:cViewPr varScale="1">
        <p:scale>
          <a:sx n="84" d="100"/>
          <a:sy n="84" d="100"/>
        </p:scale>
        <p:origin x="-730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36" d="100"/>
          <a:sy n="136" d="100"/>
        </p:scale>
        <p:origin x="-3688" y="-1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8-01-14T14:44:36.903" idx="1">
    <p:pos x="10" y="10"/>
    <p:text>See if you can get a bit of dsound vs xaudio 2 code sample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8-01-14T14:09:50.262" idx="1">
    <p:pos x="10" y="10"/>
    <p:text>Add "Game" to this diagram (if you decide not to go with the updated look)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8-01-14T14:19:42.195" idx="2">
    <p:pos x="10" y="10"/>
    <p:text>split me into slides..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8-01-14T14:24:25.411" idx="3">
    <p:pos x="10" y="10"/>
    <p:text>Add a slide and a diagram about X3DAudio details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8-01-14T14:31:15.531" idx="4">
    <p:pos x="10" y="10"/>
    <p:text>Make it more clear that Xmedia and xhv are Xbox 360 only.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latin typeface="Segoe Semibold" pitchFamily="34" charset="0"/>
              </a:defRPr>
            </a:lvl1pPr>
          </a:lstStyle>
          <a:p>
            <a:pPr>
              <a:defRPr/>
            </a:pPr>
            <a:r>
              <a:rPr lang="en-US"/>
              <a:t>MGB 2005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Segoe" pitchFamily="34" charset="0"/>
              </a:defRPr>
            </a:lvl1pPr>
          </a:lstStyle>
          <a:p>
            <a:pPr>
              <a:defRPr/>
            </a:pPr>
            <a:fld id="{E24222A8-2EF0-45CF-A164-8EE1C3562CA0}" type="datetime8">
              <a:rPr lang="en-US"/>
              <a:pPr>
                <a:defRPr/>
              </a:pPr>
              <a:t>4/4/2008 12:53 PM</a:t>
            </a:fld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618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800">
                <a:latin typeface="Segoe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© 2005 Microsoft Corporation. All rights reserved.</a:t>
            </a:r>
          </a:p>
          <a:p>
            <a:pPr>
              <a:defRPr/>
            </a:pPr>
            <a:r>
              <a:rPr lang="en-US"/>
              <a:t>This presentation is for informational purposes only. Microsoft makes no warranties, express or implied, in this summary.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246813" y="8686800"/>
            <a:ext cx="611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Segoe Semibold" pitchFamily="34" charset="0"/>
              </a:defRPr>
            </a:lvl1pPr>
          </a:lstStyle>
          <a:p>
            <a:pPr>
              <a:defRPr/>
            </a:pPr>
            <a:fld id="{F8DAC16A-C20A-4764-AD11-3775B8D1C2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AB102A0-E236-4FAD-B86C-8B77F6844A81}" type="datetime8">
              <a:rPr lang="en-US"/>
              <a:pPr>
                <a:defRPr/>
              </a:pPr>
              <a:t>4/4/2008 12:53 PM</a:t>
            </a:fld>
            <a:endParaRPr lang="en-US"/>
          </a:p>
        </p:txBody>
      </p:sp>
      <p:sp>
        <p:nvSpPr>
          <p:cNvPr id="41987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98600" y="266700"/>
            <a:ext cx="4203700" cy="3152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42900" y="3556000"/>
            <a:ext cx="6197600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93163"/>
            <a:ext cx="56673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800">
                <a:latin typeface="Segoe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©2005 Microsoft Corporation. All rights reserved.</a:t>
            </a:r>
          </a:p>
          <a:p>
            <a:pPr>
              <a:defRPr/>
            </a:pPr>
            <a:r>
              <a:rPr lang="en-US"/>
              <a:t>This presentation is for informational purposes only. Microsoft makes no warranties, express or implied, in this summary.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3238" y="8799513"/>
            <a:ext cx="12731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5235C06-A311-4B5E-9D7F-049913081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8B8DA79-D750-49DE-9F04-B147268F8AC3}" type="datetime8">
              <a:rPr lang="en-US" smtClean="0"/>
              <a:pPr/>
              <a:t>4/4/2008 12:53 PM</a:t>
            </a:fld>
            <a:endParaRPr lang="en-US" smtClean="0"/>
          </a:p>
        </p:txBody>
      </p:sp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05810E-D4A1-4FAB-B58B-E25CBDED551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0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4258024-C4FA-4087-87E0-398C550FDE45}" type="datetime8">
              <a:rPr lang="en-US" smtClean="0"/>
              <a:pPr/>
              <a:t>4/4/2008 12:53 PM</a:t>
            </a:fld>
            <a:endParaRPr lang="en-US" smtClean="0"/>
          </a:p>
        </p:txBody>
      </p:sp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D9C63A-9E24-42CC-95D4-016FFC17E12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5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F6B0786E-13F1-4697-A382-D498C5CC8081}" type="datetime8">
              <a:rPr lang="en-US" smtClean="0"/>
              <a:pPr/>
              <a:t>4/4/2008 12:53 PM</a:t>
            </a:fld>
            <a:endParaRPr lang="en-US" smtClean="0"/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73DB82-D8BF-493F-A0C1-3977F3B70E6D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9DE2-8E01-4FD2-92C9-1B403E0052C8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DB1D0D-E1F4-487E-8018-DC2E919D7396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DF4C2E5-C176-420D-8EE6-0D9A83A2A2BB}" type="datetime8">
              <a:rPr lang="en-US" smtClean="0"/>
              <a:pPr/>
              <a:t>4/4/2008 12:53 PM</a:t>
            </a:fld>
            <a:endParaRPr lang="en-US" smtClean="0"/>
          </a:p>
        </p:txBody>
      </p:sp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69D51C-02AA-4D8A-8629-2CA910320906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>
              <a:buFontTx/>
              <a:buChar char="•"/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https://connect.microsoft.com/site/sitehome.aspx?SiteID=391</a:t>
            </a: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554EB7-440F-47EA-8FCF-9444FB49D701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52DA338A-98A4-4BB6-AFC5-CBDF8ED620C6}" type="datetime8">
              <a:rPr lang="en-US" smtClean="0"/>
              <a:pPr/>
              <a:t>4/4/2008 12:53 PM</a:t>
            </a:fld>
            <a:endParaRPr lang="en-US" smtClean="0"/>
          </a:p>
        </p:txBody>
      </p:sp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C1EFDF-0DA3-4AA9-82A2-4AE43EA926BD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na.com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XNA_PPT_Logo08_NEW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6084888"/>
            <a:ext cx="39004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8077200" cy="1409700"/>
          </a:xfrm>
          <a:ln algn="ctr"/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384675"/>
            <a:ext cx="8077200" cy="530225"/>
          </a:xfrm>
        </p:spPr>
        <p:txBody>
          <a:bodyPr/>
          <a:lstStyle>
            <a:lvl1pPr marL="0" indent="0">
              <a:spcBef>
                <a:spcPct val="0"/>
              </a:spcBef>
              <a:buFont typeface="Wingdings 2" pitchFamily="18" charset="2"/>
              <a:buNone/>
              <a:defRPr>
                <a:latin typeface="Segoe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266" y="228600"/>
            <a:ext cx="8515350" cy="75088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2768"/>
            <a:ext cx="8443913" cy="2214562"/>
          </a:xfrm>
        </p:spPr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7638"/>
            <a:ext cx="4144963" cy="221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8363" y="1417638"/>
            <a:ext cx="4146550" cy="221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1014413" y="2085975"/>
            <a:ext cx="4767262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rgbClr val="566176">
                <a:alpha val="7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chemeClr val="tx2"/>
              </a:buClr>
              <a:buFont typeface="Wingdings 2" charset="2"/>
              <a:buNone/>
              <a:defRPr/>
            </a:pPr>
            <a:r>
              <a:rPr lang="en-US" sz="10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rebuchet MS" charset="0"/>
              </a:rPr>
              <a:t>demo</a:t>
            </a:r>
            <a:endParaRPr lang="en-US" sz="10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" charset="0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1085850" y="3714750"/>
            <a:ext cx="5389563" cy="1421928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boos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 userDrawn="1"/>
        </p:nvSpPr>
        <p:spPr bwMode="auto">
          <a:xfrm>
            <a:off x="38100" y="6286500"/>
            <a:ext cx="9105900" cy="3508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900">
                <a:solidFill>
                  <a:schemeClr val="bg2"/>
                </a:solidFill>
                <a:latin typeface="Arial" charset="0"/>
                <a:cs typeface="Arial" charset="0"/>
              </a:rPr>
              <a:t>© 2008 </a:t>
            </a:r>
            <a:r>
              <a:rPr lang="en-US" sz="900">
                <a:solidFill>
                  <a:schemeClr val="bg2"/>
                </a:solidFill>
                <a:latin typeface="Trebuchet MS" charset="0"/>
                <a:cs typeface="Arial" charset="0"/>
              </a:rPr>
              <a:t>Microsoft</a:t>
            </a:r>
            <a:r>
              <a:rPr lang="en-US" sz="900">
                <a:solidFill>
                  <a:schemeClr val="bg2"/>
                </a:solidFill>
                <a:latin typeface="Arial" charset="0"/>
                <a:cs typeface="Arial" charset="0"/>
              </a:rPr>
              <a:t> Corporation. All rights reserved.</a:t>
            </a:r>
          </a:p>
          <a:p>
            <a:pPr algn="ctr" eaLnBrk="0" hangingPunct="0">
              <a:defRPr/>
            </a:pPr>
            <a:r>
              <a:rPr lang="en-US" sz="800">
                <a:solidFill>
                  <a:schemeClr val="bg2"/>
                </a:solidFill>
                <a:latin typeface="Arial" charset="0"/>
                <a:cs typeface="Arial" charset="0"/>
              </a:rPr>
              <a:t>This presentation is for informational purposes only. Microsoft makes no warranties, express or implied, in this summary.</a:t>
            </a:r>
          </a:p>
        </p:txBody>
      </p:sp>
      <p:sp>
        <p:nvSpPr>
          <p:cNvPr id="3" name="Rectangle 13"/>
          <p:cNvSpPr>
            <a:spLocks noChangeArrowheads="1"/>
          </p:cNvSpPr>
          <p:nvPr userDrawn="1"/>
        </p:nvSpPr>
        <p:spPr bwMode="auto">
          <a:xfrm>
            <a:off x="0" y="3756025"/>
            <a:ext cx="91186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rgbClr val="E8572F"/>
                </a:solidFill>
                <a:latin typeface="Trebuchet MS" charset="0"/>
                <a:hlinkClick r:id="rId3"/>
              </a:rPr>
              <a:t>http://www.xna.com</a:t>
            </a:r>
            <a:endParaRPr lang="en-US" sz="1600" dirty="0">
              <a:solidFill>
                <a:srgbClr val="E8572F"/>
              </a:solidFill>
              <a:latin typeface="Trebuchet MS" charset="0"/>
            </a:endParaRPr>
          </a:p>
        </p:txBody>
      </p:sp>
      <p:pic>
        <p:nvPicPr>
          <p:cNvPr id="4" name="Picture 7" descr="XNA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325688" y="1889125"/>
            <a:ext cx="41560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228600"/>
            <a:ext cx="8515350" cy="750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417638"/>
            <a:ext cx="4144963" cy="22145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8363" y="1417638"/>
            <a:ext cx="4146550" cy="22145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228600"/>
            <a:ext cx="851535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84250"/>
            <a:ext cx="844391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12" descr="XNA_PPT_Logo08_NEW2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5076825" y="6084888"/>
            <a:ext cx="39004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9" r:id="rId5"/>
    <p:sldLayoutId id="2147483660" r:id="rId6"/>
    <p:sldLayoutId id="2147483654" r:id="rId7"/>
    <p:sldLayoutId id="2147483653" r:id="rId8"/>
    <p:sldLayoutId id="2147483652" r:id="rId9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E8572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E8572F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E8572F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E8572F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E8572F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9pPr>
    </p:titleStyle>
    <p:bodyStyle>
      <a:lvl1pPr marL="447675" indent="-4476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8B9DA7"/>
        </a:buClr>
        <a:buFont typeface="Times"/>
        <a:buBlip>
          <a:blip r:embed="rId13"/>
        </a:buBlip>
        <a:defRPr sz="3200">
          <a:solidFill>
            <a:srgbClr val="566176"/>
          </a:solidFill>
          <a:latin typeface="+mn-lt"/>
          <a:ea typeface="+mn-ea"/>
          <a:cs typeface="+mn-cs"/>
        </a:defRPr>
      </a:lvl1pPr>
      <a:lvl2pPr marL="858838" indent="-4095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8B9DA7"/>
        </a:buClr>
        <a:buFont typeface="Times"/>
        <a:buBlip>
          <a:blip r:embed="rId13"/>
        </a:buBlip>
        <a:defRPr sz="2800">
          <a:solidFill>
            <a:srgbClr val="566176"/>
          </a:solidFill>
          <a:latin typeface="+mn-lt"/>
        </a:defRPr>
      </a:lvl2pPr>
      <a:lvl3pPr marL="1262063" indent="-4016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8B9DA7"/>
        </a:buClr>
        <a:buFont typeface="Times"/>
        <a:buBlip>
          <a:blip r:embed="rId13"/>
        </a:buBlip>
        <a:defRPr sz="2400">
          <a:solidFill>
            <a:srgbClr val="566176"/>
          </a:solidFill>
          <a:latin typeface="+mn-lt"/>
        </a:defRPr>
      </a:lvl3pPr>
      <a:lvl4pPr marL="1600200" indent="-3365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8B9DA7"/>
        </a:buClr>
        <a:buFont typeface="Times"/>
        <a:buBlip>
          <a:blip r:embed="rId13"/>
        </a:buBlip>
        <a:defRPr sz="2000">
          <a:solidFill>
            <a:srgbClr val="566176"/>
          </a:solidFill>
          <a:latin typeface="+mn-lt"/>
        </a:defRPr>
      </a:lvl4pPr>
      <a:lvl5pPr marL="1947863" indent="-3460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8B9DA7"/>
        </a:buClr>
        <a:buFont typeface="Times"/>
        <a:buBlip>
          <a:blip r:embed="rId13"/>
        </a:buBlip>
        <a:defRPr sz="2000">
          <a:solidFill>
            <a:srgbClr val="566176"/>
          </a:solidFill>
          <a:latin typeface="+mn-lt"/>
        </a:defRPr>
      </a:lvl5pPr>
      <a:lvl6pPr marL="2405063" indent="-34607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 2" pitchFamily="18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862263" indent="-34607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 2" pitchFamily="18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19463" indent="-34607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 2" pitchFamily="18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776663" indent="-34607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 2" pitchFamily="18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7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http://www.xna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comments" Target="../comments/comment2.x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XAudio2 is…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783013"/>
          </a:xfrm>
        </p:spPr>
        <p:txBody>
          <a:bodyPr/>
          <a:lstStyle/>
          <a:p>
            <a:r>
              <a:rPr lang="en-US" sz="2800" smtClean="0"/>
              <a:t>A new API for code-driven, low-level audio processing for games</a:t>
            </a:r>
            <a:endParaRPr lang="en-US" sz="2400" smtClean="0"/>
          </a:p>
          <a:p>
            <a:pPr lvl="1"/>
            <a:r>
              <a:rPr lang="en-US" sz="2400" smtClean="0"/>
              <a:t>Replacement for DirectSound for gaming applications for Windows XP and Windows Vista</a:t>
            </a:r>
          </a:p>
          <a:p>
            <a:pPr lvl="1"/>
            <a:r>
              <a:rPr lang="en-US" sz="2400" smtClean="0"/>
              <a:t>Replacement for XAudio for Xbox 360 games</a:t>
            </a:r>
          </a:p>
          <a:p>
            <a:r>
              <a:rPr lang="en-US" sz="2800" smtClean="0"/>
              <a:t>Based on Xbox 360 XAudio architecture</a:t>
            </a:r>
          </a:p>
          <a:p>
            <a:pPr lvl="1"/>
            <a:r>
              <a:rPr lang="en-US" sz="2400" smtClean="0"/>
              <a:t>XAudio2 API will be familiar to XAudio developer, but not just a recompile</a:t>
            </a:r>
          </a:p>
          <a:p>
            <a:pPr lvl="1"/>
            <a:r>
              <a:rPr lang="en-US" sz="2400" smtClean="0"/>
              <a:t>Incorporates feedback on XAudio API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50888"/>
          </a:xfrm>
        </p:spPr>
        <p:txBody>
          <a:bodyPr/>
          <a:lstStyle/>
          <a:p>
            <a:r>
              <a:rPr lang="en-US" smtClean="0"/>
              <a:t>XAudio2 Design Goals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546100" y="1189038"/>
            <a:ext cx="8443913" cy="3822700"/>
          </a:xfrm>
        </p:spPr>
        <p:txBody>
          <a:bodyPr/>
          <a:lstStyle/>
          <a:p>
            <a:r>
              <a:rPr lang="en-US" sz="2800" smtClean="0"/>
              <a:t>Focus exclusively on game scenarios</a:t>
            </a:r>
          </a:p>
          <a:p>
            <a:r>
              <a:rPr lang="en-US" sz="2800" smtClean="0"/>
              <a:t>Simple – </a:t>
            </a:r>
            <a:r>
              <a:rPr lang="en-US" sz="2400" smtClean="0"/>
              <a:t>Just a few methods cover basic scenarios</a:t>
            </a:r>
          </a:p>
          <a:p>
            <a:r>
              <a:rPr lang="en-US" sz="2800" smtClean="0"/>
              <a:t>Greater emphasis on digital signal processing (DSP FX)</a:t>
            </a:r>
          </a:p>
          <a:p>
            <a:pPr lvl="1"/>
            <a:r>
              <a:rPr lang="en-US" sz="2400" smtClean="0"/>
              <a:t>Write and integrate your own DSP FX easily</a:t>
            </a:r>
          </a:p>
          <a:p>
            <a:pPr lvl="1"/>
            <a:r>
              <a:rPr lang="en-US" sz="2400" smtClean="0"/>
              <a:t>Submixing</a:t>
            </a:r>
          </a:p>
          <a:p>
            <a:r>
              <a:rPr lang="en-US" sz="2800" smtClean="0"/>
              <a:t>Allow more flexibility for 3D</a:t>
            </a:r>
          </a:p>
          <a:p>
            <a:r>
              <a:rPr lang="en-US" sz="2800" smtClean="0"/>
              <a:t>Support Microsoft gaming platforms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XAudio2 Features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>
          <a:xfrm>
            <a:off x="954088" y="968375"/>
            <a:ext cx="7723187" cy="6553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/>
              <a:t>Separation of sound data from “voice”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Point XAudio2 at some sound data and Play()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Submixing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Multirate processing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Arbitrary loop point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Per-voice filtering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Programmable voices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Effects processing, SRC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Software DSP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Enhanced Surround Sound support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Native Compressed Data Support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XMA on Xbox 360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xWMA on Windows and Xbox 360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ADPCM on Windows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Extensible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en-US" sz="2400" smtClean="0"/>
          </a:p>
          <a:p>
            <a:pPr>
              <a:lnSpc>
                <a:spcPct val="80000"/>
              </a:lnSpc>
            </a:pPr>
            <a:endParaRPr lang="en-US" sz="240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50888"/>
          </a:xfrm>
        </p:spPr>
        <p:txBody>
          <a:bodyPr/>
          <a:lstStyle/>
          <a:p>
            <a:r>
              <a:rPr lang="en-US" smtClean="0"/>
              <a:t>XAudio2 Components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690563" y="1190625"/>
            <a:ext cx="8104187" cy="5668963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400" b="1" smtClean="0"/>
              <a:t>Source Voice</a:t>
            </a:r>
          </a:p>
          <a:p>
            <a:pPr lvl="1">
              <a:lnSpc>
                <a:spcPct val="70000"/>
              </a:lnSpc>
            </a:pPr>
            <a:r>
              <a:rPr lang="en-US" sz="2400" smtClean="0"/>
              <a:t>Reads data from XMA decoder /ADPCM or PCM xWMA</a:t>
            </a:r>
          </a:p>
          <a:p>
            <a:pPr lvl="1">
              <a:lnSpc>
                <a:spcPct val="70000"/>
              </a:lnSpc>
            </a:pPr>
            <a:r>
              <a:rPr lang="en-US" sz="2400" smtClean="0"/>
              <a:t>Sample Rate Conversion, Volume, loop, N-way Pan</a:t>
            </a:r>
          </a:p>
          <a:p>
            <a:pPr lvl="1">
              <a:lnSpc>
                <a:spcPct val="70000"/>
              </a:lnSpc>
            </a:pPr>
            <a:r>
              <a:rPr lang="en-US" sz="2400" smtClean="0"/>
              <a:t>Can insert arbitrary FX</a:t>
            </a:r>
          </a:p>
          <a:p>
            <a:pPr lvl="1">
              <a:lnSpc>
                <a:spcPct val="70000"/>
              </a:lnSpc>
            </a:pPr>
            <a:r>
              <a:rPr lang="en-US" sz="2400" smtClean="0"/>
              <a:t>Multichannel support</a:t>
            </a:r>
          </a:p>
          <a:p>
            <a:pPr>
              <a:lnSpc>
                <a:spcPct val="70000"/>
              </a:lnSpc>
            </a:pPr>
            <a:r>
              <a:rPr lang="en-US" sz="2400" b="1" smtClean="0"/>
              <a:t>Submix Voice(s)</a:t>
            </a:r>
          </a:p>
          <a:p>
            <a:pPr lvl="1">
              <a:lnSpc>
                <a:spcPct val="70000"/>
              </a:lnSpc>
            </a:pPr>
            <a:r>
              <a:rPr lang="en-US" sz="2400" smtClean="0"/>
              <a:t>Input from one or more voices &amp; submixes them together</a:t>
            </a:r>
          </a:p>
          <a:p>
            <a:pPr lvl="1">
              <a:lnSpc>
                <a:spcPct val="70000"/>
              </a:lnSpc>
            </a:pPr>
            <a:r>
              <a:rPr lang="en-US" sz="2400" smtClean="0"/>
              <a:t>N-way Pan</a:t>
            </a:r>
          </a:p>
          <a:p>
            <a:pPr lvl="1">
              <a:lnSpc>
                <a:spcPct val="70000"/>
              </a:lnSpc>
            </a:pPr>
            <a:r>
              <a:rPr lang="en-US" sz="2400" smtClean="0"/>
              <a:t>Can insert arbitrary FX</a:t>
            </a:r>
          </a:p>
          <a:p>
            <a:pPr lvl="1">
              <a:lnSpc>
                <a:spcPct val="70000"/>
              </a:lnSpc>
            </a:pPr>
            <a:r>
              <a:rPr lang="en-US" sz="2400" smtClean="0"/>
              <a:t>Can send to additional submix voices</a:t>
            </a:r>
          </a:p>
          <a:p>
            <a:pPr>
              <a:lnSpc>
                <a:spcPct val="70000"/>
              </a:lnSpc>
            </a:pPr>
            <a:r>
              <a:rPr lang="en-US" sz="2400" b="1" smtClean="0"/>
              <a:t>Mastering Voice</a:t>
            </a:r>
          </a:p>
          <a:p>
            <a:pPr lvl="1">
              <a:lnSpc>
                <a:spcPct val="70000"/>
              </a:lnSpc>
            </a:pPr>
            <a:r>
              <a:rPr lang="en-US" sz="2400" smtClean="0"/>
              <a:t>Takes final N channel mix as input</a:t>
            </a:r>
          </a:p>
          <a:p>
            <a:pPr lvl="1">
              <a:lnSpc>
                <a:spcPct val="70000"/>
              </a:lnSpc>
            </a:pPr>
            <a:r>
              <a:rPr lang="en-US" sz="2400" smtClean="0"/>
              <a:t>Can insert arbitrary FX (compression, etc.)</a:t>
            </a:r>
          </a:p>
          <a:p>
            <a:pPr lvl="1">
              <a:lnSpc>
                <a:spcPct val="70000"/>
              </a:lnSpc>
            </a:pPr>
            <a:r>
              <a:rPr lang="en-US" sz="2400" smtClean="0"/>
              <a:t>Outputs data to system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791200" y="1981200"/>
            <a:ext cx="1752600" cy="3581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latin typeface="Tahoma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52800" y="1981200"/>
            <a:ext cx="1371600" cy="3581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latin typeface="Tahom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828800" y="1981200"/>
            <a:ext cx="1447800" cy="3581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latin typeface="Tahoma" pitchFamily="34" charset="0"/>
            </a:endParaRPr>
          </a:p>
        </p:txBody>
      </p:sp>
      <p:sp>
        <p:nvSpPr>
          <p:cNvPr id="9222" name="Title 1"/>
          <p:cNvSpPr>
            <a:spLocks noGrp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XAudio2 Overall Architecture</a:t>
            </a:r>
          </a:p>
        </p:txBody>
      </p:sp>
      <p:graphicFrame>
        <p:nvGraphicFramePr>
          <p:cNvPr id="160770" name="Object 2"/>
          <p:cNvGraphicFramePr>
            <a:graphicFrameLocks noChangeAspect="1"/>
          </p:cNvGraphicFramePr>
          <p:nvPr/>
        </p:nvGraphicFramePr>
        <p:xfrm>
          <a:off x="152400" y="2667000"/>
          <a:ext cx="8839200" cy="2393950"/>
        </p:xfrm>
        <a:graphic>
          <a:graphicData uri="http://schemas.openxmlformats.org/presentationml/2006/ole">
            <p:oleObj spid="_x0000_s9218" name="Visio" r:id="rId3" imgW="7054676" imgH="1906829" progId="Visio.Drawing.11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50888"/>
          </a:xfrm>
        </p:spPr>
        <p:txBody>
          <a:bodyPr/>
          <a:lstStyle/>
          <a:p>
            <a:r>
              <a:rPr lang="en-US" smtClean="0"/>
              <a:t>XAudio2 Source Voice</a:t>
            </a:r>
          </a:p>
        </p:txBody>
      </p:sp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0" y="2581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211138" y="1079500"/>
          <a:ext cx="8763000" cy="2901950"/>
        </p:xfrm>
        <a:graphic>
          <a:graphicData uri="http://schemas.openxmlformats.org/presentationml/2006/ole">
            <p:oleObj spid="_x0000_s10242" name="Visio" r:id="rId4" imgW="5015071" imgH="1690767" progId="Visio.Drawing.11">
              <p:embed/>
            </p:oleObj>
          </a:graphicData>
        </a:graphic>
      </p:graphicFrame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3052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152400" y="4757738"/>
          <a:ext cx="8856663" cy="1279525"/>
        </p:xfrm>
        <a:graphic>
          <a:graphicData uri="http://schemas.openxmlformats.org/presentationml/2006/ole">
            <p:oleObj spid="_x0000_s10243" name="Visio" r:id="rId5" imgW="5285105" imgH="754539" progId="Visio.Drawing.11">
              <p:embed/>
            </p:oleObj>
          </a:graphicData>
        </a:graphic>
      </p:graphicFrame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57200" y="3551238"/>
            <a:ext cx="73787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4000">
                <a:solidFill>
                  <a:srgbClr val="F2C160"/>
                </a:solidFill>
              </a:rPr>
              <a:t>XAudio2 Submix Voice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Submix Voices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381000" y="1417638"/>
            <a:ext cx="8443913" cy="3563937"/>
          </a:xfrm>
        </p:spPr>
        <p:txBody>
          <a:bodyPr/>
          <a:lstStyle/>
          <a:p>
            <a:r>
              <a:rPr lang="en-US" smtClean="0"/>
              <a:t>Useful for summing sounds and applying single DSP and/or 3D panning on the aggregate mix</a:t>
            </a:r>
          </a:p>
          <a:p>
            <a:r>
              <a:rPr lang="en-US" smtClean="0"/>
              <a:t>Also used for shared “send to” effects</a:t>
            </a:r>
          </a:p>
          <a:p>
            <a:pPr lvl="1"/>
            <a:r>
              <a:rPr lang="en-US" smtClean="0"/>
              <a:t>Reverb, etc.</a:t>
            </a:r>
          </a:p>
          <a:p>
            <a:r>
              <a:rPr lang="en-US" smtClean="0"/>
              <a:t>Can be used to reduce CPU usage by creating a “low rate submix”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sz="4400" smtClean="0"/>
              <a:t/>
            </a:r>
            <a:br>
              <a:rPr lang="en-US" sz="4400" smtClean="0"/>
            </a:br>
            <a:endParaRPr lang="en-US" sz="4400" smtClean="0"/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0" y="2500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57163" y="2066925"/>
          <a:ext cx="8839200" cy="2393950"/>
        </p:xfrm>
        <a:graphic>
          <a:graphicData uri="http://schemas.openxmlformats.org/presentationml/2006/ole">
            <p:oleObj spid="_x0000_s11266" name="Visio" r:id="rId3" imgW="7054771" imgH="1906905" progId="Visio.Drawing.11">
              <p:embed/>
            </p:oleObj>
          </a:graphicData>
        </a:graphic>
      </p:graphicFrame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23850" y="444500"/>
            <a:ext cx="851535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4800">
                <a:solidFill>
                  <a:srgbClr val="F2C160"/>
                </a:solidFill>
              </a:rPr>
              <a:t>Example: Submixing Voices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5749925" y="3513138"/>
            <a:ext cx="1438275" cy="72390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sz="1400" dirty="0">
              <a:solidFill>
                <a:schemeClr val="bg2"/>
              </a:solidFill>
              <a:latin typeface="Times New Roman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400" dirty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Mastering Voice</a:t>
            </a:r>
            <a:endParaRPr lang="en-US" sz="24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4502150" y="4360863"/>
            <a:ext cx="952500" cy="7461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1050" dirty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Submix Voice with</a:t>
            </a:r>
          </a:p>
          <a:p>
            <a:pPr>
              <a:defRPr/>
            </a:pPr>
            <a:r>
              <a:rPr lang="en-US" sz="1050" dirty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Global Reverb</a:t>
            </a:r>
            <a:endParaRPr lang="en-US" sz="24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816225" y="2751138"/>
            <a:ext cx="828675" cy="6762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Submix Voice</a:t>
            </a:r>
            <a:endParaRPr lang="en-US" sz="24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1177925" y="2322513"/>
            <a:ext cx="1181100" cy="6762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sz="1400" dirty="0">
              <a:solidFill>
                <a:schemeClr val="bg2"/>
              </a:solidFill>
              <a:latin typeface="Times New Roman" pitchFamily="18" charset="0"/>
              <a:cs typeface="Arial" pitchFamily="34" charset="0"/>
            </a:endParaRPr>
          </a:p>
          <a:p>
            <a:pPr>
              <a:defRPr/>
            </a:pPr>
            <a:r>
              <a:rPr lang="en-US" sz="1400" dirty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Source Voice</a:t>
            </a:r>
            <a:endParaRPr lang="en-US" sz="24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1177925" y="3113088"/>
            <a:ext cx="1181100" cy="6762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sz="1400" dirty="0">
              <a:solidFill>
                <a:schemeClr val="bg2"/>
              </a:solidFill>
              <a:latin typeface="Times New Roman" pitchFamily="18" charset="0"/>
              <a:cs typeface="Arial" pitchFamily="34" charset="0"/>
            </a:endParaRPr>
          </a:p>
          <a:p>
            <a:pPr>
              <a:defRPr/>
            </a:pPr>
            <a:r>
              <a:rPr lang="en-US" sz="1400" dirty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Source Voice</a:t>
            </a:r>
            <a:endParaRPr lang="en-US" sz="24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1177925" y="4084638"/>
            <a:ext cx="1181100" cy="6762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sz="1400">
              <a:solidFill>
                <a:schemeClr val="bg2"/>
              </a:solidFill>
              <a:latin typeface="Times New Roman" pitchFamily="18" charset="0"/>
              <a:cs typeface="Arial" pitchFamily="34" charset="0"/>
            </a:endParaRPr>
          </a:p>
          <a:p>
            <a:pPr>
              <a:defRPr/>
            </a:pPr>
            <a:r>
              <a:rPr lang="en-US" sz="140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Source Voice</a:t>
            </a:r>
            <a:endParaRPr lang="en-US" sz="240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3015" name="AutoShape 8"/>
          <p:cNvCxnSpPr>
            <a:cxnSpLocks noChangeShapeType="1"/>
          </p:cNvCxnSpPr>
          <p:nvPr/>
        </p:nvCxnSpPr>
        <p:spPr bwMode="auto">
          <a:xfrm flipV="1">
            <a:off x="2359025" y="3894138"/>
            <a:ext cx="3390900" cy="5238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3016" name="AutoShape 9"/>
          <p:cNvCxnSpPr>
            <a:cxnSpLocks noChangeShapeType="1"/>
          </p:cNvCxnSpPr>
          <p:nvPr/>
        </p:nvCxnSpPr>
        <p:spPr bwMode="auto">
          <a:xfrm>
            <a:off x="2359025" y="2665413"/>
            <a:ext cx="457200" cy="22860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3017" name="AutoShape 10"/>
          <p:cNvCxnSpPr>
            <a:cxnSpLocks noChangeShapeType="1"/>
          </p:cNvCxnSpPr>
          <p:nvPr/>
        </p:nvCxnSpPr>
        <p:spPr bwMode="auto">
          <a:xfrm flipV="1">
            <a:off x="2359025" y="3255963"/>
            <a:ext cx="457200" cy="17145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3018" name="AutoShape 11"/>
          <p:cNvCxnSpPr>
            <a:cxnSpLocks noChangeShapeType="1"/>
          </p:cNvCxnSpPr>
          <p:nvPr/>
        </p:nvCxnSpPr>
        <p:spPr bwMode="auto">
          <a:xfrm>
            <a:off x="3644900" y="3113088"/>
            <a:ext cx="2105025" cy="6762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3019" name="AutoShape 12"/>
          <p:cNvCxnSpPr>
            <a:cxnSpLocks noChangeShapeType="1"/>
          </p:cNvCxnSpPr>
          <p:nvPr/>
        </p:nvCxnSpPr>
        <p:spPr bwMode="auto">
          <a:xfrm>
            <a:off x="2359025" y="4589463"/>
            <a:ext cx="2143125" cy="171450"/>
          </a:xfrm>
          <a:prstGeom prst="bentConnector3">
            <a:avLst>
              <a:gd name="adj1" fmla="val 49986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43020" name="AutoShape 13"/>
          <p:cNvCxnSpPr>
            <a:cxnSpLocks noChangeShapeType="1"/>
          </p:cNvCxnSpPr>
          <p:nvPr/>
        </p:nvCxnSpPr>
        <p:spPr bwMode="auto">
          <a:xfrm>
            <a:off x="3644900" y="3255963"/>
            <a:ext cx="1428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3021" name="AutoShape 14"/>
          <p:cNvCxnSpPr>
            <a:cxnSpLocks noChangeShapeType="1"/>
          </p:cNvCxnSpPr>
          <p:nvPr/>
        </p:nvCxnSpPr>
        <p:spPr bwMode="auto">
          <a:xfrm>
            <a:off x="3787775" y="3255963"/>
            <a:ext cx="0" cy="1333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3022" name="AutoShape 15"/>
          <p:cNvCxnSpPr>
            <a:cxnSpLocks noChangeShapeType="1"/>
          </p:cNvCxnSpPr>
          <p:nvPr/>
        </p:nvCxnSpPr>
        <p:spPr bwMode="auto">
          <a:xfrm>
            <a:off x="3787775" y="4589463"/>
            <a:ext cx="7143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3023" name="AutoShape 16"/>
          <p:cNvCxnSpPr>
            <a:cxnSpLocks noChangeShapeType="1"/>
          </p:cNvCxnSpPr>
          <p:nvPr/>
        </p:nvCxnSpPr>
        <p:spPr bwMode="auto">
          <a:xfrm flipV="1">
            <a:off x="5454650" y="4084638"/>
            <a:ext cx="247650" cy="55245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3024" name="AutoShape 17"/>
          <p:cNvCxnSpPr>
            <a:cxnSpLocks noChangeShapeType="1"/>
          </p:cNvCxnSpPr>
          <p:nvPr/>
        </p:nvCxnSpPr>
        <p:spPr bwMode="auto">
          <a:xfrm>
            <a:off x="7188200" y="3894138"/>
            <a:ext cx="523875" cy="0"/>
          </a:xfrm>
          <a:prstGeom prst="straightConnector1">
            <a:avLst/>
          </a:prstGeom>
          <a:noFill/>
          <a:ln w="508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430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Example: Reverb Sends</a:t>
            </a: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6"/>
          <p:cNvSpPr>
            <a:spLocks noGrp="1" noChangeArrowheads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Example: Low Rate Submix</a:t>
            </a: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>
            <p:ph idx="1"/>
          </p:nvPr>
        </p:nvGraphicFramePr>
        <p:xfrm>
          <a:off x="311150" y="2138363"/>
          <a:ext cx="8589963" cy="2546350"/>
        </p:xfrm>
        <a:graphic>
          <a:graphicData uri="http://schemas.openxmlformats.org/presentationml/2006/ole">
            <p:oleObj spid="_x0000_s13314" name="Visio" r:id="rId3" imgW="6421358" imgH="1903571" progId="Visio.Drawing.11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4050" y="1768475"/>
            <a:ext cx="8077200" cy="1263650"/>
          </a:xfrm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smtClean="0"/>
              <a:t>XAudio2: Audio Building Blocks for the Future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4238"/>
            <a:ext cx="8077200" cy="1865312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>
                <a:latin typeface="Trebuchet MS" pitchFamily="34" charset="0"/>
              </a:rPr>
              <a:t>Brian Schmidt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>
                <a:latin typeface="Trebuchet MS" pitchFamily="34" charset="0"/>
              </a:rPr>
              <a:t>Program Manager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>
                <a:latin typeface="Trebuchet MS" pitchFamily="34" charset="0"/>
              </a:rPr>
              <a:t>XNA Professional Game Platform</a:t>
            </a:r>
            <a:br>
              <a:rPr lang="en-US" smtClean="0">
                <a:latin typeface="Trebuchet MS" pitchFamily="34" charset="0"/>
              </a:rPr>
            </a:br>
            <a:r>
              <a:rPr lang="en-US" smtClean="0">
                <a:latin typeface="Trebuchet MS" pitchFamily="34" charset="0"/>
              </a:rPr>
              <a:t>Microsoft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r>
              <a:rPr lang="en-US" smtClean="0"/>
              <a:t>3D/Surround Sound</a:t>
            </a:r>
          </a:p>
        </p:txBody>
      </p:sp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01738"/>
            <a:ext cx="8443913" cy="3857625"/>
          </a:xfrm>
        </p:spPr>
        <p:txBody>
          <a:bodyPr/>
          <a:lstStyle/>
          <a:p>
            <a:r>
              <a:rPr lang="en-US" sz="2800" smtClean="0"/>
              <a:t>3D Audio handled differently from DirectSound3D</a:t>
            </a:r>
          </a:p>
          <a:p>
            <a:r>
              <a:rPr lang="en-US" sz="2800" smtClean="0"/>
              <a:t>XAudio2 provides enhanced Surround support</a:t>
            </a:r>
          </a:p>
          <a:p>
            <a:pPr lvl="1"/>
            <a:r>
              <a:rPr lang="en-US" sz="2400" smtClean="0"/>
              <a:t>Explicit multichannel panning/mapping</a:t>
            </a:r>
          </a:p>
          <a:p>
            <a:r>
              <a:rPr lang="en-US" sz="2800" smtClean="0"/>
              <a:t>3D handled as a separate, replaceable library</a:t>
            </a:r>
          </a:p>
          <a:p>
            <a:pPr lvl="1"/>
            <a:r>
              <a:rPr lang="en-US" sz="2400" smtClean="0"/>
              <a:t>XAudio2 takes multichannel speaker volumes</a:t>
            </a:r>
          </a:p>
          <a:p>
            <a:pPr lvl="1"/>
            <a:r>
              <a:rPr lang="en-US" sz="2400" smtClean="0"/>
              <a:t>X3DAudio library transforms source/listener coordinates into speaker volumes and other synthesis parameters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938588" y="3662363"/>
            <a:ext cx="1260475" cy="1009650"/>
          </a:xfrm>
          <a:prstGeom prst="rect">
            <a:avLst/>
          </a:prstGeom>
          <a:solidFill>
            <a:srgbClr val="FFFF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chemeClr val="bg2"/>
                </a:solidFill>
                <a:latin typeface="Calibri" pitchFamily="34" charset="0"/>
                <a:cs typeface="Arial" charset="0"/>
              </a:rPr>
              <a:t>-5.1 Speaker Volumes</a:t>
            </a:r>
          </a:p>
          <a:p>
            <a:r>
              <a:rPr lang="en-US" sz="1000">
                <a:solidFill>
                  <a:schemeClr val="bg2"/>
                </a:solidFill>
                <a:latin typeface="Calibri" pitchFamily="34" charset="0"/>
                <a:cs typeface="Arial" charset="0"/>
              </a:rPr>
              <a:t>-DSP Data</a:t>
            </a:r>
          </a:p>
          <a:p>
            <a:r>
              <a:rPr lang="en-US" sz="1000">
                <a:solidFill>
                  <a:schemeClr val="bg2"/>
                </a:solidFill>
                <a:latin typeface="Calibri" pitchFamily="34" charset="0"/>
                <a:cs typeface="Arial" charset="0"/>
              </a:rPr>
              <a:t>-Intermediate calculations</a:t>
            </a:r>
            <a:endParaRPr lang="en-US">
              <a:solidFill>
                <a:schemeClr val="bg2"/>
              </a:solidFill>
              <a:latin typeface="Arial" charset="0"/>
              <a:cs typeface="Arial" charset="0"/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2325688" y="3962400"/>
            <a:ext cx="1212850" cy="709613"/>
          </a:xfrm>
          <a:prstGeom prst="rect">
            <a:avLst/>
          </a:prstGeom>
          <a:solidFill>
            <a:srgbClr val="FFFF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000">
                <a:solidFill>
                  <a:schemeClr val="bg2"/>
                </a:solidFill>
                <a:latin typeface="Calibri" pitchFamily="34" charset="0"/>
                <a:cs typeface="Arial" charset="0"/>
              </a:rPr>
              <a:t>-5.1 Speaker       Volumes</a:t>
            </a:r>
          </a:p>
          <a:p>
            <a:r>
              <a:rPr lang="en-US" sz="1000">
                <a:solidFill>
                  <a:schemeClr val="bg2"/>
                </a:solidFill>
                <a:latin typeface="Calibri" pitchFamily="34" charset="0"/>
                <a:cs typeface="Arial" charset="0"/>
              </a:rPr>
              <a:t>-DSP Data</a:t>
            </a:r>
            <a:endParaRPr lang="en-US" sz="1000">
              <a:solidFill>
                <a:schemeClr val="bg2"/>
              </a:solidFill>
              <a:latin typeface="Times New Roman" pitchFamily="18" charset="0"/>
              <a:cs typeface="Arial" charset="0"/>
            </a:endParaRPr>
          </a:p>
          <a:p>
            <a:endParaRPr lang="en-US">
              <a:solidFill>
                <a:schemeClr val="bg2"/>
              </a:solidFill>
              <a:latin typeface="Arial" charset="0"/>
              <a:cs typeface="Arial" charset="0"/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3938588" y="2847975"/>
            <a:ext cx="1136650" cy="492125"/>
          </a:xfrm>
          <a:prstGeom prst="rect">
            <a:avLst/>
          </a:prstGeom>
          <a:solidFill>
            <a:srgbClr val="FFFF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000">
                <a:solidFill>
                  <a:schemeClr val="bg2"/>
                </a:solidFill>
                <a:latin typeface="Calibri" pitchFamily="34" charset="0"/>
                <a:cs typeface="Arial" charset="0"/>
              </a:rPr>
              <a:t>Game Object Geometry Data </a:t>
            </a:r>
            <a:endParaRPr lang="en-US">
              <a:solidFill>
                <a:schemeClr val="bg2"/>
              </a:solidFill>
              <a:latin typeface="Arial" charset="0"/>
              <a:cs typeface="Arial" charset="0"/>
            </a:endParaRP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2757488" y="3206750"/>
            <a:ext cx="1181100" cy="6762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sz="1100">
              <a:solidFill>
                <a:schemeClr val="bg2"/>
              </a:solidFill>
              <a:latin typeface="Times New Roman" pitchFamily="18" charset="0"/>
              <a:cs typeface="Arial" pitchFamily="34" charset="0"/>
            </a:endParaRPr>
          </a:p>
          <a:p>
            <a:pPr>
              <a:defRPr/>
            </a:pPr>
            <a:r>
              <a:rPr lang="en-US" sz="110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Game Engine</a:t>
            </a:r>
            <a:endParaRPr lang="en-US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2757488" y="4673600"/>
            <a:ext cx="1181100" cy="6762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endParaRPr lang="en-US" sz="1100">
              <a:solidFill>
                <a:schemeClr val="bg2"/>
              </a:solidFill>
              <a:latin typeface="Times New Roman" pitchFamily="18" charset="0"/>
              <a:cs typeface="Arial" charset="0"/>
            </a:endParaRPr>
          </a:p>
          <a:p>
            <a:r>
              <a:rPr lang="en-US" sz="1100">
                <a:solidFill>
                  <a:schemeClr val="bg2"/>
                </a:solidFill>
                <a:latin typeface="Calibri" pitchFamily="34" charset="0"/>
                <a:cs typeface="Arial" charset="0"/>
              </a:rPr>
              <a:t>XAudio2</a:t>
            </a:r>
            <a:endParaRPr lang="en-US">
              <a:solidFill>
                <a:schemeClr val="bg2"/>
              </a:solidFill>
              <a:latin typeface="Arial" charset="0"/>
              <a:cs typeface="Arial" charset="0"/>
            </a:endParaRPr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5014913" y="3206750"/>
            <a:ext cx="1181100" cy="6762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sz="1100">
              <a:solidFill>
                <a:schemeClr val="bg2"/>
              </a:solidFill>
              <a:latin typeface="Times New Roman" pitchFamily="18" charset="0"/>
              <a:cs typeface="Arial" pitchFamily="34" charset="0"/>
            </a:endParaRPr>
          </a:p>
          <a:p>
            <a:pPr>
              <a:defRPr/>
            </a:pPr>
            <a:r>
              <a:rPr lang="en-US" sz="110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X3DAudio</a:t>
            </a:r>
            <a:endParaRPr lang="en-US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112" name="AutoShape 8"/>
          <p:cNvCxnSpPr>
            <a:cxnSpLocks noChangeShapeType="1"/>
          </p:cNvCxnSpPr>
          <p:nvPr/>
        </p:nvCxnSpPr>
        <p:spPr bwMode="auto">
          <a:xfrm>
            <a:off x="3357563" y="3883025"/>
            <a:ext cx="0" cy="7905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7113" name="AutoShape 9"/>
          <p:cNvCxnSpPr>
            <a:cxnSpLocks noChangeShapeType="1"/>
          </p:cNvCxnSpPr>
          <p:nvPr/>
        </p:nvCxnSpPr>
        <p:spPr bwMode="auto">
          <a:xfrm>
            <a:off x="3938588" y="3359150"/>
            <a:ext cx="1076325" cy="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7114" name="AutoShape 10"/>
          <p:cNvCxnSpPr>
            <a:cxnSpLocks noChangeShapeType="1"/>
          </p:cNvCxnSpPr>
          <p:nvPr/>
        </p:nvCxnSpPr>
        <p:spPr bwMode="auto">
          <a:xfrm flipH="1">
            <a:off x="3938588" y="3606800"/>
            <a:ext cx="1076325" cy="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DSP Audio Effects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>
          <a:xfrm>
            <a:off x="381000" y="1417638"/>
            <a:ext cx="8443913" cy="2574925"/>
          </a:xfrm>
        </p:spPr>
        <p:txBody>
          <a:bodyPr/>
          <a:lstStyle/>
          <a:p>
            <a:r>
              <a:rPr lang="en-US" smtClean="0"/>
              <a:t>XAudio2 uses new cross-platform DSP model, xAPO (Audio Processing Object)</a:t>
            </a:r>
          </a:p>
          <a:p>
            <a:r>
              <a:rPr lang="en-US" smtClean="0"/>
              <a:t>Simplification of APO model used for Windows Vista system effects</a:t>
            </a:r>
          </a:p>
          <a:p>
            <a:r>
              <a:rPr lang="en-US" smtClean="0"/>
              <a:t>Can use supplied xAPOs or write your own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812081" y="2192979"/>
            <a:ext cx="638938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rgbClr val="566176">
                <a:alpha val="7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chemeClr val="tx2"/>
              </a:buClr>
              <a:buFont typeface="Wingdings 2" charset="2"/>
              <a:buNone/>
              <a:defRPr/>
            </a:pPr>
            <a:r>
              <a:rPr lang="en-US" sz="10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rebuchet MS" charset="0"/>
              </a:rPr>
              <a:t>XAudio 2 Demo</a:t>
            </a:r>
            <a:endParaRPr lang="en-US" sz="10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28600"/>
            <a:ext cx="8515350" cy="1422400"/>
          </a:xfrm>
        </p:spPr>
        <p:txBody>
          <a:bodyPr/>
          <a:lstStyle/>
          <a:p>
            <a:r>
              <a:rPr lang="en-US" smtClean="0"/>
              <a:t>Additional Enhancements Beyond Xbox 360 XAudio API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443913" cy="4025900"/>
          </a:xfrm>
        </p:spPr>
        <p:txBody>
          <a:bodyPr/>
          <a:lstStyle/>
          <a:p>
            <a:r>
              <a:rPr lang="en-US" sz="2800" smtClean="0"/>
              <a:t>Built-in filter per voice</a:t>
            </a:r>
          </a:p>
          <a:p>
            <a:r>
              <a:rPr lang="en-US" sz="2800" smtClean="0"/>
              <a:t>Can set overall sampling rate</a:t>
            </a:r>
          </a:p>
          <a:p>
            <a:r>
              <a:rPr lang="en-US" sz="2800" smtClean="0"/>
              <a:t>Submixes can have their own sampling rate</a:t>
            </a:r>
          </a:p>
          <a:p>
            <a:pPr lvl="1"/>
            <a:r>
              <a:rPr lang="en-US" sz="2400" smtClean="0"/>
              <a:t>Reduce CPU usage</a:t>
            </a:r>
          </a:p>
          <a:p>
            <a:r>
              <a:rPr lang="en-US" sz="2800" smtClean="0"/>
              <a:t>Non-blocking API</a:t>
            </a:r>
          </a:p>
          <a:p>
            <a:r>
              <a:rPr lang="en-US" sz="2800" smtClean="0"/>
              <a:t>Deferred commands</a:t>
            </a:r>
          </a:p>
          <a:p>
            <a:r>
              <a:rPr lang="en-US" sz="2800" smtClean="0"/>
              <a:t>Not limited to 6-channel source data</a:t>
            </a:r>
          </a:p>
          <a:p>
            <a:r>
              <a:rPr lang="en-US" sz="2800" smtClean="0"/>
              <a:t>Improved DSP architecture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28600"/>
            <a:ext cx="8515350" cy="750888"/>
          </a:xfrm>
        </p:spPr>
        <p:txBody>
          <a:bodyPr/>
          <a:lstStyle/>
          <a:p>
            <a:r>
              <a:rPr lang="en-US" smtClean="0"/>
              <a:t>Libraries Built on XAudio2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>
          <a:xfrm>
            <a:off x="400050" y="1139825"/>
            <a:ext cx="8443913" cy="4718050"/>
          </a:xfrm>
        </p:spPr>
        <p:txBody>
          <a:bodyPr/>
          <a:lstStyle/>
          <a:p>
            <a:r>
              <a:rPr lang="en-US" sz="2800" smtClean="0"/>
              <a:t>Several libraries are built on top of XAudio2</a:t>
            </a:r>
          </a:p>
          <a:p>
            <a:r>
              <a:rPr lang="en-US" sz="2800" smtClean="0"/>
              <a:t>These are updated as well</a:t>
            </a:r>
          </a:p>
          <a:p>
            <a:pPr lvl="1"/>
            <a:r>
              <a:rPr lang="en-US" sz="2400" smtClean="0"/>
              <a:t>Follow same Beta/RTM schedule</a:t>
            </a:r>
          </a:p>
          <a:p>
            <a:r>
              <a:rPr lang="en-US" sz="2800" smtClean="0"/>
              <a:t>XACT 3</a:t>
            </a:r>
          </a:p>
          <a:p>
            <a:pPr lvl="1"/>
            <a:r>
              <a:rPr lang="en-US" sz="2400" smtClean="0"/>
              <a:t>XACT running on XAudio2</a:t>
            </a:r>
          </a:p>
          <a:p>
            <a:pPr lvl="1"/>
            <a:r>
              <a:rPr lang="en-US" sz="2400" smtClean="0"/>
              <a:t>Windows and Xbox</a:t>
            </a:r>
          </a:p>
          <a:p>
            <a:r>
              <a:rPr lang="en-US" sz="2800" smtClean="0"/>
              <a:t>XMedia2 (XMV)</a:t>
            </a:r>
          </a:p>
          <a:p>
            <a:pPr lvl="1"/>
            <a:r>
              <a:rPr lang="en-US" sz="2400" smtClean="0"/>
              <a:t>Xbox 360 movie player running on XAudio2</a:t>
            </a:r>
          </a:p>
          <a:p>
            <a:r>
              <a:rPr lang="en-US" sz="2800" smtClean="0"/>
              <a:t>XHV2</a:t>
            </a:r>
          </a:p>
          <a:p>
            <a:pPr lvl="1"/>
            <a:r>
              <a:rPr lang="en-US" sz="2400" smtClean="0"/>
              <a:t>Xbox 360 voice library running on XAudio2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Release Schedule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381000" y="1417638"/>
            <a:ext cx="8443913" cy="2211387"/>
          </a:xfrm>
        </p:spPr>
        <p:txBody>
          <a:bodyPr/>
          <a:lstStyle/>
          <a:p>
            <a:r>
              <a:rPr lang="en-US" smtClean="0"/>
              <a:t>XAudio2 is available now</a:t>
            </a:r>
          </a:p>
          <a:p>
            <a:pPr lvl="1"/>
            <a:r>
              <a:rPr lang="en-US" smtClean="0"/>
              <a:t>Beta/Unapproved in November SDK/XDK</a:t>
            </a:r>
          </a:p>
          <a:p>
            <a:r>
              <a:rPr lang="en-US" smtClean="0"/>
              <a:t>RTM/Approved in March 2008</a:t>
            </a:r>
          </a:p>
          <a:p>
            <a:r>
              <a:rPr lang="en-US" smtClean="0"/>
              <a:t>Update in June 2008 SDK/XDK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27125"/>
            <a:ext cx="8443913" cy="4810125"/>
          </a:xfrm>
        </p:spPr>
        <p:txBody>
          <a:bodyPr/>
          <a:lstStyle/>
          <a:p>
            <a:r>
              <a:rPr lang="en-US" sz="2800" smtClean="0"/>
              <a:t>XAudio2 provides all-software audio pipeline for Windows and Xbox 360</a:t>
            </a:r>
          </a:p>
          <a:p>
            <a:pPr lvl="1"/>
            <a:r>
              <a:rPr lang="en-US" sz="2400" smtClean="0"/>
              <a:t>Provides consistent experience across hardware configurations</a:t>
            </a:r>
          </a:p>
          <a:p>
            <a:r>
              <a:rPr lang="en-US" sz="2800" smtClean="0"/>
              <a:t>Based on Xbox 360 XAudio API, with enhancements</a:t>
            </a:r>
          </a:p>
          <a:p>
            <a:r>
              <a:rPr lang="en-US" sz="2800" smtClean="0"/>
              <a:t>Addresses long-standing issues with DirectSound</a:t>
            </a:r>
          </a:p>
          <a:p>
            <a:pPr lvl="1"/>
            <a:r>
              <a:rPr lang="en-US" sz="2400" smtClean="0"/>
              <a:t>Buffer/Data/Allocations</a:t>
            </a:r>
          </a:p>
          <a:p>
            <a:pPr lvl="1"/>
            <a:r>
              <a:rPr lang="en-US" sz="2400" smtClean="0"/>
              <a:t>Flexible DSP, submixing, signal processing</a:t>
            </a:r>
          </a:p>
          <a:p>
            <a:r>
              <a:rPr lang="en-US" sz="2800" smtClean="0"/>
              <a:t>Cross-pollination of Xbox 360 and Windows Technologies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Call to action</a:t>
            </a:r>
          </a:p>
        </p:txBody>
      </p:sp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381000" y="1417638"/>
            <a:ext cx="8610600" cy="4133850"/>
          </a:xfrm>
        </p:spPr>
        <p:txBody>
          <a:bodyPr/>
          <a:lstStyle/>
          <a:p>
            <a:r>
              <a:rPr lang="en-US" smtClean="0"/>
              <a:t>Windows Games</a:t>
            </a:r>
          </a:p>
          <a:p>
            <a:pPr lvl="1"/>
            <a:r>
              <a:rPr lang="en-US" smtClean="0"/>
              <a:t>Move your DirectSound game to XAudio2</a:t>
            </a:r>
          </a:p>
          <a:p>
            <a:r>
              <a:rPr lang="en-US" smtClean="0"/>
              <a:t>Xbox 360 Games</a:t>
            </a:r>
          </a:p>
          <a:p>
            <a:pPr lvl="1"/>
            <a:r>
              <a:rPr lang="en-US" smtClean="0"/>
              <a:t>Move your XAudio game to XAudio2</a:t>
            </a:r>
          </a:p>
          <a:p>
            <a:r>
              <a:rPr lang="en-US" smtClean="0"/>
              <a:t>Everybody!</a:t>
            </a:r>
          </a:p>
          <a:p>
            <a:pPr lvl="1"/>
            <a:r>
              <a:rPr lang="en-US" smtClean="0"/>
              <a:t>Please give us feedback</a:t>
            </a:r>
          </a:p>
          <a:p>
            <a:pPr lvl="1"/>
            <a:r>
              <a:rPr lang="en-US" smtClean="0"/>
              <a:t>Use connect.microsoft.com for status, newsgroups, etc.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1"/>
          <p:cNvSpPr txBox="1">
            <a:spLocks noChangeArrowheads="1"/>
          </p:cNvSpPr>
          <p:nvPr/>
        </p:nvSpPr>
        <p:spPr bwMode="auto">
          <a:xfrm>
            <a:off x="38100" y="6286500"/>
            <a:ext cx="9105900" cy="3508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900">
                <a:solidFill>
                  <a:schemeClr val="bg2"/>
                </a:solidFill>
                <a:latin typeface="Arial" charset="0"/>
                <a:cs typeface="Arial" charset="0"/>
              </a:rPr>
              <a:t>© 2008 </a:t>
            </a:r>
            <a:r>
              <a:rPr lang="en-US" sz="900">
                <a:solidFill>
                  <a:schemeClr val="bg2"/>
                </a:solidFill>
                <a:cs typeface="Arial" charset="0"/>
              </a:rPr>
              <a:t>Microsoft</a:t>
            </a:r>
            <a:r>
              <a:rPr lang="en-US" sz="900">
                <a:solidFill>
                  <a:schemeClr val="bg2"/>
                </a:solidFill>
                <a:latin typeface="Arial" charset="0"/>
                <a:cs typeface="Arial" charset="0"/>
              </a:rPr>
              <a:t> Corporation. All rights reserved.</a:t>
            </a:r>
          </a:p>
          <a:p>
            <a:pPr algn="ctr" eaLnBrk="0" hangingPunct="0"/>
            <a:r>
              <a:rPr lang="en-US" sz="800">
                <a:solidFill>
                  <a:schemeClr val="bg2"/>
                </a:solidFill>
                <a:latin typeface="Arial" charset="0"/>
                <a:cs typeface="Arial" charset="0"/>
              </a:rPr>
              <a:t>This presentation is for informational purposes only. Microsoft makes no warranties, express or implied, in this summary.</a:t>
            </a:r>
          </a:p>
        </p:txBody>
      </p:sp>
      <p:sp>
        <p:nvSpPr>
          <p:cNvPr id="57347" name="Rectangle 13"/>
          <p:cNvSpPr>
            <a:spLocks noChangeArrowheads="1"/>
          </p:cNvSpPr>
          <p:nvPr/>
        </p:nvSpPr>
        <p:spPr bwMode="auto">
          <a:xfrm>
            <a:off x="0" y="3756025"/>
            <a:ext cx="91186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>
                <a:solidFill>
                  <a:srgbClr val="E8572F"/>
                </a:solidFill>
                <a:hlinkClick r:id="rId4"/>
              </a:rPr>
              <a:t>http://www.xna.com</a:t>
            </a:r>
            <a:endParaRPr lang="en-US" sz="1600">
              <a:solidFill>
                <a:srgbClr val="E8572F"/>
              </a:solidFill>
            </a:endParaRPr>
          </a:p>
        </p:txBody>
      </p:sp>
      <p:pic>
        <p:nvPicPr>
          <p:cNvPr id="57348" name="Picture 7" descr="XNA_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25688" y="1889125"/>
            <a:ext cx="41560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smtClean="0"/>
              <a:t>Game Audio Pipelines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>
            <p:ph idx="1"/>
          </p:nvPr>
        </p:nvGraphicFramePr>
        <p:xfrm>
          <a:off x="1219200" y="976313"/>
          <a:ext cx="6464300" cy="5526087"/>
        </p:xfrm>
        <a:graphic>
          <a:graphicData uri="http://schemas.openxmlformats.org/presentationml/2006/ole">
            <p:oleObj spid="_x0000_s5122" name="Visio" r:id="rId3" imgW="4210526" imgH="3598783" progId="Visio.Drawing.11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Game Audio Pipelines</a:t>
            </a: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>
            <p:ph idx="1"/>
          </p:nvPr>
        </p:nvGraphicFramePr>
        <p:xfrm>
          <a:off x="1219200" y="976313"/>
          <a:ext cx="6464300" cy="5526087"/>
        </p:xfrm>
        <a:graphic>
          <a:graphicData uri="http://schemas.openxmlformats.org/presentationml/2006/ole">
            <p:oleObj spid="_x0000_s6146" name="Visio" r:id="rId3" imgW="4210526" imgH="3598783" progId="Visio.Drawing.11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Game Audio Pipelines</a:t>
            </a: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>
            <p:ph idx="1"/>
          </p:nvPr>
        </p:nvGraphicFramePr>
        <p:xfrm>
          <a:off x="1219200" y="976313"/>
          <a:ext cx="6464300" cy="5526087"/>
        </p:xfrm>
        <a:graphic>
          <a:graphicData uri="http://schemas.openxmlformats.org/presentationml/2006/ole">
            <p:oleObj spid="_x0000_s7170" name="Visio" r:id="rId4" imgW="4210526" imgH="3598783" progId="Visio.Drawing.11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28600"/>
            <a:ext cx="8515350" cy="831850"/>
          </a:xfrm>
        </p:spPr>
        <p:txBody>
          <a:bodyPr/>
          <a:lstStyle/>
          <a:p>
            <a:pPr algn="ctr"/>
            <a:r>
              <a:rPr lang="en-US" sz="5400" smtClean="0"/>
              <a:t>XAudio2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417638"/>
            <a:ext cx="4144963" cy="4762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800" smtClean="0"/>
              <a:t> </a:t>
            </a: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>
            <p:ph sz="half" idx="2"/>
          </p:nvPr>
        </p:nvGraphicFramePr>
        <p:xfrm>
          <a:off x="800100" y="922338"/>
          <a:ext cx="6681788" cy="5716587"/>
        </p:xfrm>
        <a:graphic>
          <a:graphicData uri="http://schemas.openxmlformats.org/presentationml/2006/ole">
            <p:oleObj spid="_x0000_s8194" name="Visio" r:id="rId3" imgW="4207609" imgH="3599200" progId="Visio.Drawing.11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6386" name="AutoShape 2"/>
          <p:cNvSpPr>
            <a:spLocks noChangeArrowheads="1"/>
          </p:cNvSpPr>
          <p:nvPr/>
        </p:nvSpPr>
        <p:spPr bwMode="auto">
          <a:xfrm>
            <a:off x="2711450" y="2984500"/>
            <a:ext cx="1181100" cy="6762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000"/>
              </a:gs>
              <a:gs pos="50000">
                <a:srgbClr val="E5DFEC"/>
              </a:gs>
              <a:gs pos="100000">
                <a:srgbClr val="FFC000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sz="1100">
              <a:solidFill>
                <a:schemeClr val="bg2"/>
              </a:solidFill>
              <a:latin typeface="Times New Roman" pitchFamily="18" charset="0"/>
              <a:cs typeface="Arial" pitchFamily="34" charset="0"/>
            </a:endParaRPr>
          </a:p>
          <a:p>
            <a:pPr>
              <a:defRPr/>
            </a:pPr>
            <a:r>
              <a:rPr lang="en-US" sz="140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(XACT 3)</a:t>
            </a:r>
            <a:endParaRPr lang="en-US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654175" y="1984375"/>
            <a:ext cx="2238375" cy="6762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sz="1100">
              <a:solidFill>
                <a:schemeClr val="bg2"/>
              </a:solidFill>
              <a:latin typeface="Times New Roman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40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Xbox 360 Game</a:t>
            </a:r>
            <a:endParaRPr lang="en-US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654175" y="3956050"/>
            <a:ext cx="2238375" cy="7000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00"/>
              </a:gs>
              <a:gs pos="50000">
                <a:srgbClr val="E5DFEC"/>
              </a:gs>
              <a:gs pos="100000">
                <a:srgbClr val="FFFF00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endParaRPr lang="en-US" sz="1100">
              <a:solidFill>
                <a:schemeClr val="bg2"/>
              </a:solidFill>
              <a:latin typeface="Times New Roman" pitchFamily="18" charset="0"/>
              <a:cs typeface="Arial" charset="0"/>
            </a:endParaRPr>
          </a:p>
          <a:p>
            <a:pPr algn="ctr"/>
            <a:r>
              <a:rPr lang="en-US">
                <a:solidFill>
                  <a:schemeClr val="bg2"/>
                </a:solidFill>
                <a:latin typeface="Calibri" pitchFamily="34" charset="0"/>
                <a:cs typeface="Arial" charset="0"/>
              </a:rPr>
              <a:t>XAudio2</a:t>
            </a:r>
            <a:endParaRPr lang="en-US">
              <a:solidFill>
                <a:schemeClr val="bg2"/>
              </a:solidFill>
              <a:latin typeface="Arial" charset="0"/>
              <a:cs typeface="Arial" charset="0"/>
            </a:endParaRP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1654175" y="5432425"/>
            <a:ext cx="2238375" cy="428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ABF8F"/>
              </a:gs>
              <a:gs pos="50000">
                <a:srgbClr val="E5DFEC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110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Xbox 360 Audio Output Hardware</a:t>
            </a:r>
            <a:endParaRPr lang="en-US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0" name="AutoShape 6"/>
          <p:cNvCxnSpPr>
            <a:cxnSpLocks noChangeShapeType="1"/>
          </p:cNvCxnSpPr>
          <p:nvPr/>
        </p:nvCxnSpPr>
        <p:spPr bwMode="auto">
          <a:xfrm>
            <a:off x="3282950" y="2660650"/>
            <a:ext cx="0" cy="32385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31" name="AutoShape 7"/>
          <p:cNvCxnSpPr>
            <a:cxnSpLocks noChangeShapeType="1"/>
          </p:cNvCxnSpPr>
          <p:nvPr/>
        </p:nvCxnSpPr>
        <p:spPr bwMode="auto">
          <a:xfrm>
            <a:off x="2349500" y="2660650"/>
            <a:ext cx="0" cy="129540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32" name="AutoShape 8"/>
          <p:cNvCxnSpPr>
            <a:cxnSpLocks noChangeShapeType="1"/>
          </p:cNvCxnSpPr>
          <p:nvPr/>
        </p:nvCxnSpPr>
        <p:spPr bwMode="auto">
          <a:xfrm>
            <a:off x="3225800" y="4656138"/>
            <a:ext cx="0" cy="776287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33" name="AutoShape 9"/>
          <p:cNvCxnSpPr>
            <a:cxnSpLocks noChangeShapeType="1"/>
          </p:cNvCxnSpPr>
          <p:nvPr/>
        </p:nvCxnSpPr>
        <p:spPr bwMode="auto">
          <a:xfrm>
            <a:off x="3282950" y="3660775"/>
            <a:ext cx="0" cy="32385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5559425" y="2984500"/>
            <a:ext cx="1181100" cy="6762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000"/>
              </a:gs>
              <a:gs pos="50000">
                <a:srgbClr val="E5DFEC"/>
              </a:gs>
              <a:gs pos="100000">
                <a:srgbClr val="FFC000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sz="1100">
              <a:solidFill>
                <a:schemeClr val="bg2"/>
              </a:solidFill>
              <a:latin typeface="Times New Roman" pitchFamily="18" charset="0"/>
              <a:cs typeface="Arial" pitchFamily="34" charset="0"/>
            </a:endParaRPr>
          </a:p>
          <a:p>
            <a:pPr>
              <a:defRPr/>
            </a:pPr>
            <a:r>
              <a:rPr lang="en-US" sz="140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(XACT 3)</a:t>
            </a:r>
            <a:endParaRPr lang="en-US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auto">
          <a:xfrm>
            <a:off x="4502150" y="1984375"/>
            <a:ext cx="2238375" cy="6762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sz="1100">
              <a:solidFill>
                <a:schemeClr val="bg2"/>
              </a:solidFill>
              <a:latin typeface="Times New Roman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en-US" sz="140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Windows Game</a:t>
            </a:r>
            <a:endParaRPr lang="en-US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96" name="AutoShape 12"/>
          <p:cNvSpPr>
            <a:spLocks noChangeArrowheads="1"/>
          </p:cNvSpPr>
          <p:nvPr/>
        </p:nvSpPr>
        <p:spPr bwMode="auto">
          <a:xfrm>
            <a:off x="4502150" y="3956050"/>
            <a:ext cx="2238375" cy="7000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00"/>
              </a:gs>
              <a:gs pos="50000">
                <a:srgbClr val="E5DFEC"/>
              </a:gs>
              <a:gs pos="100000">
                <a:srgbClr val="FFFF00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endParaRPr lang="en-US" sz="1100">
              <a:solidFill>
                <a:schemeClr val="bg2"/>
              </a:solidFill>
              <a:latin typeface="Times New Roman" pitchFamily="18" charset="0"/>
              <a:cs typeface="Arial" charset="0"/>
            </a:endParaRPr>
          </a:p>
          <a:p>
            <a:pPr algn="ctr"/>
            <a:r>
              <a:rPr lang="en-US">
                <a:solidFill>
                  <a:schemeClr val="bg2"/>
                </a:solidFill>
                <a:latin typeface="Calibri" pitchFamily="34" charset="0"/>
                <a:cs typeface="Arial" charset="0"/>
              </a:rPr>
              <a:t>XAudio2</a:t>
            </a:r>
            <a:endParaRPr lang="en-US">
              <a:solidFill>
                <a:schemeClr val="bg2"/>
              </a:solidFill>
              <a:latin typeface="Arial" charset="0"/>
              <a:cs typeface="Arial" charset="0"/>
            </a:endParaRPr>
          </a:p>
        </p:txBody>
      </p:sp>
      <p:sp>
        <p:nvSpPr>
          <p:cNvPr id="16397" name="AutoShape 13"/>
          <p:cNvSpPr>
            <a:spLocks noChangeArrowheads="1"/>
          </p:cNvSpPr>
          <p:nvPr/>
        </p:nvSpPr>
        <p:spPr bwMode="auto">
          <a:xfrm>
            <a:off x="4502150" y="4884738"/>
            <a:ext cx="2238375" cy="3651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B0F0"/>
              </a:gs>
              <a:gs pos="50000">
                <a:srgbClr val="E5DFEC"/>
              </a:gs>
              <a:gs pos="100000">
                <a:srgbClr val="00B0F0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110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WASAPI (Vista)/DirectSound (XP)</a:t>
            </a:r>
          </a:p>
          <a:p>
            <a:pPr>
              <a:defRPr/>
            </a:pPr>
            <a:endParaRPr lang="en-US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8" name="AutoShape 14"/>
          <p:cNvCxnSpPr>
            <a:cxnSpLocks noChangeShapeType="1"/>
          </p:cNvCxnSpPr>
          <p:nvPr/>
        </p:nvCxnSpPr>
        <p:spPr bwMode="auto">
          <a:xfrm>
            <a:off x="6130925" y="2660650"/>
            <a:ext cx="0" cy="32385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39" name="AutoShape 15"/>
          <p:cNvCxnSpPr>
            <a:cxnSpLocks noChangeShapeType="1"/>
          </p:cNvCxnSpPr>
          <p:nvPr/>
        </p:nvCxnSpPr>
        <p:spPr bwMode="auto">
          <a:xfrm>
            <a:off x="5197475" y="2660650"/>
            <a:ext cx="0" cy="129540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40" name="AutoShape 16"/>
          <p:cNvCxnSpPr>
            <a:cxnSpLocks noChangeShapeType="1"/>
          </p:cNvCxnSpPr>
          <p:nvPr/>
        </p:nvCxnSpPr>
        <p:spPr bwMode="auto">
          <a:xfrm>
            <a:off x="5626100" y="4656138"/>
            <a:ext cx="0" cy="22860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41" name="AutoShape 17"/>
          <p:cNvCxnSpPr>
            <a:cxnSpLocks noChangeShapeType="1"/>
          </p:cNvCxnSpPr>
          <p:nvPr/>
        </p:nvCxnSpPr>
        <p:spPr bwMode="auto">
          <a:xfrm>
            <a:off x="6130925" y="3660775"/>
            <a:ext cx="0" cy="32385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6402" name="AutoShape 18"/>
          <p:cNvSpPr>
            <a:spLocks noChangeArrowheads="1"/>
          </p:cNvSpPr>
          <p:nvPr/>
        </p:nvSpPr>
        <p:spPr bwMode="auto">
          <a:xfrm>
            <a:off x="1711325" y="4951413"/>
            <a:ext cx="1219200" cy="2952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B0F0"/>
              </a:gs>
              <a:gs pos="50000">
                <a:srgbClr val="E5DFEC"/>
              </a:gs>
              <a:gs pos="100000">
                <a:srgbClr val="00B0F0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110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XMA Decoder</a:t>
            </a:r>
          </a:p>
          <a:p>
            <a:pPr>
              <a:defRPr/>
            </a:pPr>
            <a:endParaRPr lang="en-US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43" name="AutoShape 19"/>
          <p:cNvCxnSpPr>
            <a:cxnSpLocks noChangeShapeType="1"/>
          </p:cNvCxnSpPr>
          <p:nvPr/>
        </p:nvCxnSpPr>
        <p:spPr bwMode="auto">
          <a:xfrm>
            <a:off x="2359025" y="4656138"/>
            <a:ext cx="0" cy="29527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6404" name="AutoShape 20"/>
          <p:cNvSpPr>
            <a:spLocks noChangeArrowheads="1"/>
          </p:cNvSpPr>
          <p:nvPr/>
        </p:nvSpPr>
        <p:spPr bwMode="auto">
          <a:xfrm>
            <a:off x="4502150" y="5508625"/>
            <a:ext cx="2238375" cy="3524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ABF8F"/>
              </a:gs>
              <a:gs pos="50000">
                <a:srgbClr val="E5DFEC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110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Drivers/Audio Output Hardware</a:t>
            </a:r>
            <a:endParaRPr lang="en-US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45" name="AutoShape 21"/>
          <p:cNvCxnSpPr>
            <a:cxnSpLocks noChangeShapeType="1"/>
          </p:cNvCxnSpPr>
          <p:nvPr/>
        </p:nvCxnSpPr>
        <p:spPr bwMode="auto">
          <a:xfrm>
            <a:off x="5626100" y="5246688"/>
            <a:ext cx="0" cy="261937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Bit of History…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7638"/>
            <a:ext cx="8443913" cy="3416300"/>
          </a:xfrm>
        </p:spPr>
        <p:txBody>
          <a:bodyPr/>
          <a:lstStyle/>
          <a:p>
            <a:r>
              <a:rPr lang="en-US" smtClean="0"/>
              <a:t>1995: DirectSound released</a:t>
            </a:r>
          </a:p>
          <a:p>
            <a:r>
              <a:rPr lang="en-US" smtClean="0"/>
              <a:t>“Bleeding Edge” CPU:</a:t>
            </a:r>
          </a:p>
          <a:p>
            <a:pPr lvl="1"/>
            <a:r>
              <a:rPr lang="en-US" smtClean="0"/>
              <a:t>Pentium,  133 MHz (no MMX)</a:t>
            </a:r>
          </a:p>
          <a:p>
            <a:r>
              <a:rPr lang="en-US" smtClean="0"/>
              <a:t>DirectSound3D API introduced (1997)</a:t>
            </a:r>
          </a:p>
          <a:p>
            <a:r>
              <a:rPr lang="en-US" smtClean="0"/>
              <a:t>ISA sound cards w/ on-board memory</a:t>
            </a:r>
          </a:p>
          <a:p>
            <a:r>
              <a:rPr lang="en-US" smtClean="0"/>
              <a:t>“wave file is a sound”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379413" y="228600"/>
            <a:ext cx="8515350" cy="750888"/>
          </a:xfrm>
        </p:spPr>
        <p:txBody>
          <a:bodyPr/>
          <a:lstStyle/>
          <a:p>
            <a:r>
              <a:rPr lang="en-US" smtClean="0"/>
              <a:t>Fast Forward to 2008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443913" cy="3933825"/>
          </a:xfrm>
        </p:spPr>
        <p:txBody>
          <a:bodyPr/>
          <a:lstStyle/>
          <a:p>
            <a:r>
              <a:rPr lang="en-US" smtClean="0"/>
              <a:t>Multicore, 3+ GHz CPUs</a:t>
            </a:r>
          </a:p>
          <a:p>
            <a:r>
              <a:rPr lang="en-US" smtClean="0"/>
              <a:t>HD motherboard audio</a:t>
            </a:r>
          </a:p>
          <a:p>
            <a:pPr lvl="1"/>
            <a:r>
              <a:rPr lang="en-US" smtClean="0"/>
              <a:t>Surround Sound</a:t>
            </a:r>
          </a:p>
          <a:p>
            <a:pPr lvl="1"/>
            <a:r>
              <a:rPr lang="en-US" smtClean="0"/>
              <a:t>High fidelity</a:t>
            </a:r>
          </a:p>
          <a:p>
            <a:r>
              <a:rPr lang="en-US" smtClean="0"/>
              <a:t>SIMD floating-point architectures</a:t>
            </a:r>
          </a:p>
          <a:p>
            <a:r>
              <a:rPr lang="en-US" smtClean="0"/>
              <a:t>High-level audio tools</a:t>
            </a:r>
          </a:p>
          <a:p>
            <a:r>
              <a:rPr lang="en-US" smtClean="0"/>
              <a:t>Complex sounds and processing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GAMEFEST_WIP"/>
</p:tagLst>
</file>

<file path=ppt/theme/theme1.xml><?xml version="1.0" encoding="utf-8"?>
<a:theme xmlns:a="http://schemas.openxmlformats.org/drawingml/2006/main" name="GameFest_2006_S2_V6">
  <a:themeElements>
    <a:clrScheme name="GameFest_2006_S2_V6 1">
      <a:dk1>
        <a:srgbClr val="000000"/>
      </a:dk1>
      <a:lt1>
        <a:srgbClr val="FFFFFF"/>
      </a:lt1>
      <a:dk2>
        <a:srgbClr val="33C9D1"/>
      </a:dk2>
      <a:lt2>
        <a:srgbClr val="FFB601"/>
      </a:lt2>
      <a:accent1>
        <a:srgbClr val="F7E993"/>
      </a:accent1>
      <a:accent2>
        <a:srgbClr val="66CC66"/>
      </a:accent2>
      <a:accent3>
        <a:srgbClr val="ADE1E5"/>
      </a:accent3>
      <a:accent4>
        <a:srgbClr val="DADADA"/>
      </a:accent4>
      <a:accent5>
        <a:srgbClr val="FAF2C8"/>
      </a:accent5>
      <a:accent6>
        <a:srgbClr val="5CB95C"/>
      </a:accent6>
      <a:hlink>
        <a:srgbClr val="6699FF"/>
      </a:hlink>
      <a:folHlink>
        <a:srgbClr val="F98239"/>
      </a:folHlink>
    </a:clrScheme>
    <a:fontScheme name="GameFest_2006_S2_V6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GameFest_2006_S2_V6 1">
        <a:dk1>
          <a:srgbClr val="000000"/>
        </a:dk1>
        <a:lt1>
          <a:srgbClr val="FFFFFF"/>
        </a:lt1>
        <a:dk2>
          <a:srgbClr val="33C9D1"/>
        </a:dk2>
        <a:lt2>
          <a:srgbClr val="FFB601"/>
        </a:lt2>
        <a:accent1>
          <a:srgbClr val="F7E993"/>
        </a:accent1>
        <a:accent2>
          <a:srgbClr val="66CC66"/>
        </a:accent2>
        <a:accent3>
          <a:srgbClr val="ADE1E5"/>
        </a:accent3>
        <a:accent4>
          <a:srgbClr val="DADADA"/>
        </a:accent4>
        <a:accent5>
          <a:srgbClr val="FAF2C8"/>
        </a:accent5>
        <a:accent6>
          <a:srgbClr val="5CB95C"/>
        </a:accent6>
        <a:hlink>
          <a:srgbClr val="6699FF"/>
        </a:hlink>
        <a:folHlink>
          <a:srgbClr val="F9823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716</Words>
  <Application>Microsoft PowerPoint</Application>
  <PresentationFormat>On-screen Show (4:3)</PresentationFormat>
  <Paragraphs>190</Paragraphs>
  <Slides>29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3" baseType="lpstr">
      <vt:lpstr>Trebuchet MS</vt:lpstr>
      <vt:lpstr>Arial</vt:lpstr>
      <vt:lpstr>Times</vt:lpstr>
      <vt:lpstr>Times New Roman</vt:lpstr>
      <vt:lpstr>Segoe</vt:lpstr>
      <vt:lpstr>Segoe Semibold</vt:lpstr>
      <vt:lpstr>Wingdings 2</vt:lpstr>
      <vt:lpstr>Calibri</vt:lpstr>
      <vt:lpstr>Tahoma</vt:lpstr>
      <vt:lpstr>GameFest_2006_S2_V6</vt:lpstr>
      <vt:lpstr>GameFest_2006_S2_V6</vt:lpstr>
      <vt:lpstr>GameFest_2006_S2_V6</vt:lpstr>
      <vt:lpstr>GameFest_2006_S2_V6</vt:lpstr>
      <vt:lpstr>Visio</vt:lpstr>
      <vt:lpstr>Slide 1</vt:lpstr>
      <vt:lpstr>XAudio2: Audio Building Blocks for the Future</vt:lpstr>
      <vt:lpstr>Game Audio Pipelines</vt:lpstr>
      <vt:lpstr>Game Audio Pipelines</vt:lpstr>
      <vt:lpstr>Game Audio Pipelines</vt:lpstr>
      <vt:lpstr>XAudio2</vt:lpstr>
      <vt:lpstr>Slide 7</vt:lpstr>
      <vt:lpstr>Bit of History…</vt:lpstr>
      <vt:lpstr>Fast Forward to 2008</vt:lpstr>
      <vt:lpstr>XAudio2 is…</vt:lpstr>
      <vt:lpstr>XAudio2 Design Goals</vt:lpstr>
      <vt:lpstr>XAudio2 Features</vt:lpstr>
      <vt:lpstr>XAudio2 Components</vt:lpstr>
      <vt:lpstr>XAudio2 Overall Architecture</vt:lpstr>
      <vt:lpstr>XAudio2 Source Voice</vt:lpstr>
      <vt:lpstr>Submix Voices</vt:lpstr>
      <vt:lpstr> </vt:lpstr>
      <vt:lpstr>Example: Reverb Sends</vt:lpstr>
      <vt:lpstr>Example: Low Rate Submix</vt:lpstr>
      <vt:lpstr>3D/Surround Sound</vt:lpstr>
      <vt:lpstr>Slide 21</vt:lpstr>
      <vt:lpstr>DSP Audio Effects</vt:lpstr>
      <vt:lpstr>Slide 23</vt:lpstr>
      <vt:lpstr>Additional Enhancements Beyond Xbox 360 XAudio API</vt:lpstr>
      <vt:lpstr>Libraries Built on XAudio2</vt:lpstr>
      <vt:lpstr>Release Schedule</vt:lpstr>
      <vt:lpstr>Summary</vt:lpstr>
      <vt:lpstr>Call to action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4</cp:revision>
  <dcterms:created xsi:type="dcterms:W3CDTF">2008-01-08T21:56:36Z</dcterms:created>
  <dcterms:modified xsi:type="dcterms:W3CDTF">2008-04-04T19:53:44Z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0x010100264B7C82A2206241935628BAE171808C</vt:lpwstr>
  </property>
  <property fmtid="{D5CDD505-2E9C-101B-9397-08002B2CF9AE}" pid="3" name="Order">
    <vt:r8>100</vt:r8>
  </property>
  <property fmtid="{D5CDD505-2E9C-101B-9397-08002B2CF9AE}" pid="4" name="TemplateUrl">
    <vt:lpwstr/>
  </property>
  <property fmtid="{D5CDD505-2E9C-101B-9397-08002B2CF9AE}" pid="5" name="_SharedFileIndex">
    <vt:lpwstr/>
  </property>
  <property fmtid="{D5CDD505-2E9C-101B-9397-08002B2CF9AE}" pid="6" name="_CopySource">
    <vt:lpwstr>http://sharepoint/sites/GDC2008/Sponsored Sessions/GDC 2008 XAudio 2.pptx</vt:lpwstr>
  </property>
  <property fmtid="{D5CDD505-2E9C-101B-9397-08002B2CF9AE}" pid="7" name="xd_ProgID">
    <vt:lpwstr/>
  </property>
</Properties>
</file>